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ый треугольник 4"/>
          <p:cNvSpPr/>
          <p:nvPr/>
        </p:nvSpPr>
        <p:spPr>
          <a:xfrm rot="16200000">
            <a:off x="2968450" y="702170"/>
            <a:ext cx="3207100" cy="9144000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7385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сентября – день Гражданской обороны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52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772815"/>
            <a:ext cx="8218596" cy="144016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>
                <a:latin typeface="Gabriola" panose="04040605051002020D02" pitchFamily="82" charset="0"/>
              </a:rPr>
              <a:t>первоочередное обеспечение населения, пострадавшего при ведении военных действий или вследствие этих действий, в том числе медицинское обслуживание, включая оказание первой медицинской помощи, срочное предоставление жилья и принятие других необходимых мер;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0648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обороны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43248" y="3293796"/>
            <a:ext cx="8218596" cy="714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борьба с пожарами, возникшими при ведении военных действий или вследствие этих действий; 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47440" y="4077072"/>
            <a:ext cx="821859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обнаружение и обозначение районов, подвергшихся радиоактивному, химическому, биологическому и иному заражению;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43248" y="5013176"/>
            <a:ext cx="8247213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санитарная обработка населения, обеззараживание зданий и сооружений, специальная обработка техники и территорий;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547440" y="6093296"/>
            <a:ext cx="821859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обеспечение постоянной готовности сил и средств гражданской обороны.</a:t>
            </a:r>
            <a:endParaRPr lang="ru-RU" sz="2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655" y="1916832"/>
            <a:ext cx="8218596" cy="115212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>
                <a:latin typeface="Gabriola" panose="04040605051002020D02" pitchFamily="82" charset="0"/>
              </a:rPr>
              <a:t>восстановление и поддержание порядка в районах, пострадавших при ведении военных действий или вследствие этих действий, а также вследствие чрезвычайных ситуаций природного и техногенного характера;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0648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обороны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89939" y="3217382"/>
            <a:ext cx="8218596" cy="867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срочное восстановление надежного функционирования необходимых коммунальных служб в военное время</a:t>
            </a:r>
            <a:r>
              <a:rPr lang="ru-RU" sz="2200" b="1" dirty="0" smtClean="0">
                <a:latin typeface="Gabriola" panose="04040605051002020D02" pitchFamily="82" charset="0"/>
              </a:rPr>
              <a:t>; 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89939" y="4221088"/>
            <a:ext cx="821859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срочное захоронение трупов в военное время;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60347" y="5013176"/>
            <a:ext cx="8247213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разработка и осуществление мер, направленных на сохранение объектов, необходимых для устойчивого функционирования экономики и выживания населения в военное время;</a:t>
            </a:r>
            <a:endParaRPr lang="ru-RU" sz="2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781891"/>
            <a:ext cx="4038600" cy="20220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Руководство гражданской обороной в Российской Федерации осуществляет Правительство Российской Федерации.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79512" y="1778691"/>
            <a:ext cx="4139951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latin typeface="Gabriola" panose="04040605051002020D02" pitchFamily="82" charset="0"/>
              </a:rPr>
              <a:t>Государственную политику в области гражданской обороны осуществляет федеральный орган исполнительной власти, уполномоченный Президентом Российской Федерации на решение задач в области гражданской обороны (МЧС России</a:t>
            </a:r>
            <a:r>
              <a:rPr lang="ru-RU" b="1" dirty="0" smtClean="0">
                <a:latin typeface="Gabriola" panose="04040605051002020D02" pitchFamily="82" charset="0"/>
              </a:rPr>
              <a:t>).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8194" name="Picture 2" descr="Заседание коллегии в Ярославле - Новости - Главное управление МЧС России по  Ярослав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9963"/>
            <a:ext cx="273630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>
                <a:latin typeface="Gabriola" panose="04040605051002020D02" pitchFamily="82" charset="0"/>
              </a:rPr>
              <a:t>Руководство гражданской обороной в федеральных органах исполнительной власти и организациях осуществляют руководители этих органов и организаций.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60648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068960"/>
            <a:ext cx="8208912" cy="1872208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atin typeface="Gabriola" panose="04040605051002020D02" pitchFamily="82" charset="0"/>
              </a:rPr>
              <a:t>Руководство гражданской обороной на территориях субъектов Российской Федерации и муниципальных образований осуществляют соответственно главы органов исполнительной </a:t>
            </a:r>
            <a:r>
              <a:rPr lang="ru-RU" sz="2400" b="1" dirty="0" smtClean="0">
                <a:latin typeface="Gabriola" panose="04040605051002020D02" pitchFamily="82" charset="0"/>
              </a:rPr>
              <a:t>власти </a:t>
            </a:r>
            <a:r>
              <a:rPr lang="ru-RU" sz="2400" b="1" dirty="0">
                <a:latin typeface="Gabriola" panose="04040605051002020D02" pitchFamily="82" charset="0"/>
              </a:rPr>
              <a:t>субъектов Российской Федерации и руководители органов местного самоуправления.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448272" cy="162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4 октября - День гражданской обороны МЧС России: МО ГО Сызр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99" y="5085184"/>
            <a:ext cx="2692757" cy="1588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4"/>
          <a:stretch/>
        </p:blipFill>
        <p:spPr bwMode="auto">
          <a:xfrm>
            <a:off x="611560" y="5112155"/>
            <a:ext cx="2808312" cy="168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211" y="1879509"/>
            <a:ext cx="3312368" cy="53692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Федеральный уровень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5763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органов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29846" y="2546863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Межрегиональный уровень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26811" y="3347884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Региональный уровень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23528" y="4302880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Муниципальный уровень</a:t>
            </a: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229141" y="1879509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МЧС </a:t>
            </a:r>
            <a:r>
              <a:rPr lang="ru-RU" sz="2200" b="1" dirty="0" smtClean="0">
                <a:latin typeface="Gabriola" panose="04040605051002020D02" pitchFamily="82" charset="0"/>
              </a:rPr>
              <a:t>России</a:t>
            </a:r>
            <a:endParaRPr lang="ru-RU" sz="2200" b="1" dirty="0">
              <a:latin typeface="Gabriola" panose="04040605051002020D02" pitchFamily="82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220072" y="2546864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Межрегиональный уровень</a:t>
            </a:r>
          </a:p>
        </p:txBody>
      </p:sp>
      <p:sp>
        <p:nvSpPr>
          <p:cNvPr id="16" name="Прямоугольный треугольник 1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5220072" y="3227629"/>
            <a:ext cx="3312368" cy="777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Главные управления МЧС России по субъектам РФ</a:t>
            </a: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5229141" y="4221088"/>
            <a:ext cx="3312368" cy="7005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Отделы ГОЧС органов местного самоуправления 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225752" y="5091831"/>
            <a:ext cx="3312368" cy="1387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>
                <a:latin typeface="Gabriola" panose="04040605051002020D02" pitchFamily="82" charset="0"/>
              </a:rPr>
              <a:t>Структурные подразделения (работники) организаций, уполномоченные на решение задач в области ГО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18179" y="5517232"/>
            <a:ext cx="3312368" cy="536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Gabriola" panose="04040605051002020D02" pitchFamily="82" charset="0"/>
              </a:rPr>
              <a:t>Муниципальный уровень</a:t>
            </a:r>
            <a:endParaRPr lang="ru-RU" b="1" dirty="0">
              <a:latin typeface="Gabriola" panose="04040605051002020D02" pitchFamily="82" charset="0"/>
            </a:endParaRPr>
          </a:p>
        </p:txBody>
      </p:sp>
      <p:cxnSp>
        <p:nvCxnSpPr>
          <p:cNvPr id="18" name="Прямая со стрелкой 17"/>
          <p:cNvCxnSpPr>
            <a:endCxn id="11" idx="1"/>
          </p:cNvCxnSpPr>
          <p:nvPr/>
        </p:nvCxnSpPr>
        <p:spPr>
          <a:xfrm>
            <a:off x="3642214" y="2147970"/>
            <a:ext cx="158692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42214" y="2815325"/>
            <a:ext cx="158692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650681" y="3596848"/>
            <a:ext cx="158692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624424" y="4577245"/>
            <a:ext cx="158692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35896" y="5785694"/>
            <a:ext cx="158692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75763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36542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Подготовку к ведению гражданской обороны осуществляют заблаговременно в мирное время с учетом развития вооружения, военной техники и средств защиты населения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</a:t>
            </a:r>
          </a:p>
        </p:txBody>
      </p:sp>
      <p:pic>
        <p:nvPicPr>
          <p:cNvPr id="12290" name="Picture 2" descr="Сегодня отмечается День гражданской обороны МЧС России | Новости Саратова и  области —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339873" cy="244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ень гражданской обороны России - РИА Новости, 04.10.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4160462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76672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гражданской обороны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6095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212373"/>
            <a:ext cx="375734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335477"/>
            <a:ext cx="4038600" cy="3528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Gabriola" panose="04040605051002020D02" pitchFamily="82" charset="0"/>
              </a:rPr>
              <a:t>В </a:t>
            </a:r>
            <a:r>
              <a:rPr lang="ru-RU" sz="2200" b="1" dirty="0">
                <a:latin typeface="Gabriola" panose="04040605051002020D02" pitchFamily="82" charset="0"/>
              </a:rPr>
              <a:t>соответствии с законом ведение ГО на территории РФ или в отдельных ее местностях начинается с момента объявления состояния войны, фактического начала военных действий или введения Президентом РФ военного положения на территории РФ или в отдельных ее местностях, а также при возникновении ЧС природного и техногенного характера</a:t>
            </a:r>
            <a:r>
              <a:rPr lang="ru-RU" sz="2200" b="1" dirty="0" smtClean="0">
                <a:latin typeface="Gabriola" panose="04040605051002020D02" pitchFamily="82" charset="0"/>
              </a:rPr>
              <a:t>.</a:t>
            </a:r>
            <a:endParaRPr lang="ru-RU" sz="2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7604" y="3212976"/>
            <a:ext cx="7128792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проходить обучение по гражданской обороне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принимать участие в проведении мероприятий по гражданской обороне; </a:t>
            </a:r>
            <a:endParaRPr lang="ru-RU" dirty="0" smtClean="0"/>
          </a:p>
          <a:p>
            <a:r>
              <a:rPr lang="ru-RU" dirty="0" smtClean="0"/>
              <a:t>оказывать </a:t>
            </a:r>
            <a:r>
              <a:rPr lang="ru-RU" dirty="0"/>
              <a:t>содействие органам государственной власти и организациям в решении задач гражданской обороны.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83768" y="1208171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</a:t>
            </a:r>
            <a:endParaRPr lang="ru-RU" sz="32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История создания и развития гражданской обороны в России - Новости года гражданской  обороны - Главное управление МЧС России по Калу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9931"/>
            <a:ext cx="4248472" cy="394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rot="16200000">
            <a:off x="2968450" y="702170"/>
            <a:ext cx="3207100" cy="9144000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Развитие и совершенствование гражданской обороны (1972–1986) - История гражданской  обороны - Главное управление МЧС России по Том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14826"/>
            <a:ext cx="4664556" cy="314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5" y="1052736"/>
            <a:ext cx="4336421" cy="18448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История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создания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МПВО-ГО-МЧС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России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начинается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 февраля 1918 года, когда в Петрограде был создан штаб воздушной обороны города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под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руководством Н. И.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Подвойского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772435"/>
            <a:ext cx="630019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briola" panose="04040605051002020D02" pitchFamily="82" charset="0"/>
              </a:rPr>
              <a:t>В марте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1918</a:t>
            </a:r>
            <a:r>
              <a:rPr lang="ru-RU" sz="2400" b="1" dirty="0">
                <a:latin typeface="Gabriola" panose="04040605051002020D02" pitchFamily="82" charset="0"/>
              </a:rPr>
              <a:t> года издан Комитетом революционной обороны воззвание "К населению Петрограда и его окрестностей" устанавливало правила поведения населения в условиях воздушного нападения и явилось первым документом, определяющим мероприятия гражданской обороны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71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5" y="-168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067943" cy="1872208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</a:t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обороны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433" y="2996952"/>
            <a:ext cx="8496944" cy="3312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Gabriola" panose="04040605051002020D02" pitchFamily="82" charset="0"/>
              </a:rPr>
              <a:t>История создания гражданской </a:t>
            </a:r>
            <a:r>
              <a:rPr lang="ru-RU" b="1" dirty="0" smtClean="0">
                <a:latin typeface="Gabriola" panose="04040605051002020D02" pitchFamily="82" charset="0"/>
              </a:rPr>
              <a:t>обороны России </a:t>
            </a:r>
            <a:r>
              <a:rPr lang="ru-RU" b="1" dirty="0">
                <a:latin typeface="Gabriola" panose="04040605051002020D02" pitchFamily="82" charset="0"/>
              </a:rPr>
              <a:t>начинается с февраля 1918 года, когда в Петрограде был создан штаб воздушной обороны города под руководством Н. И. </a:t>
            </a:r>
            <a:r>
              <a:rPr lang="ru-RU" b="1" dirty="0" err="1">
                <a:latin typeface="Gabriola" panose="04040605051002020D02" pitchFamily="82" charset="0"/>
              </a:rPr>
              <a:t>Подвойского</a:t>
            </a:r>
            <a:r>
              <a:rPr lang="ru-RU" b="1" dirty="0">
                <a:latin typeface="Gabriola" panose="04040605051002020D02" pitchFamily="82" charset="0"/>
              </a:rPr>
              <a:t>. В марте 1918 года издан Комитетом революционной обороны воззвание "К населению Петрограда и его окрестностей" устанавливало правила поведения населения в условиях воздушного нападения и явилось первым документом, определяющим мероприятия гражданской обороны.</a:t>
            </a:r>
          </a:p>
        </p:txBody>
      </p:sp>
      <p:pic>
        <p:nvPicPr>
          <p:cNvPr id="1026" name="Picture 2" descr="Правительство Магаданской области :: Пресс-релизы :: 4 октября 2015 года  отечественной системе гражданской обороны исполняется 83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5"/>
            <a:ext cx="3240360" cy="185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252521" cy="685800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9692" y="1700809"/>
            <a:ext cx="8119623" cy="15214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Третий этап (июнь 1941-1945 </a:t>
            </a:r>
            <a:r>
              <a:rPr lang="ru-RU" sz="2200" b="1" dirty="0" err="1">
                <a:latin typeface="Gabriola" panose="04040605051002020D02" pitchFamily="82" charset="0"/>
              </a:rPr>
              <a:t>г.г</a:t>
            </a:r>
            <a:r>
              <a:rPr lang="ru-RU" sz="2200" b="1" dirty="0">
                <a:latin typeface="Gabriola" panose="04040605051002020D02" pitchFamily="82" charset="0"/>
              </a:rPr>
              <a:t>.) охватывает годы Великой Отечественной войны. Опыт войны показал, что от успешного решения задач по организации МПВО-ГО в значительной степени зависела не только бесперебойная работа промышленности и транспорта, но и высокое морально политическое состояние войск</a:t>
            </a:r>
            <a:r>
              <a:rPr lang="ru-RU" sz="3000" b="1" dirty="0">
                <a:latin typeface="Gabriola" panose="04040605051002020D02" pitchFamily="82" charset="0"/>
              </a:rPr>
              <a:t>. </a:t>
            </a:r>
            <a:endParaRPr lang="ru-RU" sz="3000" b="1" dirty="0" smtClean="0">
              <a:latin typeface="Gabriola" panose="04040605051002020D02" pitchFamily="82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3022203" y="628697"/>
            <a:ext cx="3207100" cy="9251506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619692" y="5445224"/>
            <a:ext cx="8119623" cy="1198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Gabriola" panose="04040605051002020D02" pitchFamily="82" charset="0"/>
              </a:rPr>
              <a:t>Силами МПВО были спасены от гибели многие миллионы граждан, было ликвидировано 90тыс. пожаров и загораний, предотвращено 32тыс. серьезных промышленных аварий, обезврежено более 110 тыс. авиабомб и почти 2,5 млн. снарядов и мин</a:t>
            </a:r>
            <a:r>
              <a:rPr lang="ru-RU" sz="2200" b="1" dirty="0" smtClean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2050" name="Picture 2" descr="Положение о гражданской обороне в организации 2017 год образец - Новинки  нед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6004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Гражданская оборона в Росс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Гражданская оборона в Росси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Гражданская оборона в России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7" y="3356992"/>
            <a:ext cx="38100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Прямоугольный треугольник 12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2372" y="1844824"/>
            <a:ext cx="8219256" cy="4320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Gabriola" panose="04040605051002020D02" pitchFamily="82" charset="0"/>
              </a:rPr>
              <a:t>Четвертый этап (июнь 1945 - июль 1961 </a:t>
            </a:r>
            <a:r>
              <a:rPr lang="ru-RU" sz="2200" b="1" dirty="0" err="1">
                <a:latin typeface="Gabriola" panose="04040605051002020D02" pitchFamily="82" charset="0"/>
              </a:rPr>
              <a:t>г.г</a:t>
            </a:r>
            <a:r>
              <a:rPr lang="ru-RU" sz="2200" b="1" dirty="0">
                <a:latin typeface="Gabriola" panose="04040605051002020D02" pitchFamily="82" charset="0"/>
              </a:rPr>
              <a:t>.). На этом этапе руководство МПВО-ГО было возложено на исполнительные органы Советов депутатов трудящихся краев, областей, городов и районов</a:t>
            </a:r>
            <a:r>
              <a:rPr lang="ru-RU" sz="2200" b="1" dirty="0" smtClean="0"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latin typeface="Gabriola" panose="04040605051002020D02" pitchFamily="82" charset="0"/>
              </a:rPr>
              <a:t>	</a:t>
            </a:r>
            <a:r>
              <a:rPr lang="ru-RU" sz="2200" b="1" dirty="0" smtClean="0">
                <a:latin typeface="Gabriola" panose="04040605051002020D02" pitchFamily="82" charset="0"/>
              </a:rPr>
              <a:t>		</a:t>
            </a:r>
            <a:r>
              <a:rPr lang="ru-RU" sz="2200" b="1" dirty="0">
                <a:latin typeface="Gabriola" panose="04040605051002020D02" pitchFamily="82" charset="0"/>
              </a:rPr>
              <a:t> </a:t>
            </a:r>
            <a:r>
              <a:rPr lang="ru-RU" sz="2200" b="1" dirty="0" smtClean="0">
                <a:latin typeface="Gabriola" panose="04040605051002020D02" pitchFamily="82" charset="0"/>
              </a:rPr>
              <a:t>     Пятый </a:t>
            </a:r>
            <a:r>
              <a:rPr lang="ru-RU" sz="2200" b="1" dirty="0">
                <a:latin typeface="Gabriola" panose="04040605051002020D02" pitchFamily="82" charset="0"/>
              </a:rPr>
              <a:t>этап (июль 1961 </a:t>
            </a:r>
            <a:r>
              <a:rPr lang="ru-RU" sz="2200" b="1" dirty="0" smtClean="0">
                <a:latin typeface="Gabriola" panose="04040605051002020D02" pitchFamily="82" charset="0"/>
              </a:rPr>
              <a:t>– сентябрь 1971 </a:t>
            </a:r>
            <a:r>
              <a:rPr lang="ru-RU" sz="2200" b="1" dirty="0" err="1">
                <a:latin typeface="Gabriola" panose="04040605051002020D02" pitchFamily="82" charset="0"/>
              </a:rPr>
              <a:t>г.г</a:t>
            </a:r>
            <a:r>
              <a:rPr lang="ru-RU" sz="2200" b="1" dirty="0">
                <a:latin typeface="Gabriola" panose="04040605051002020D02" pitchFamily="82" charset="0"/>
              </a:rPr>
              <a:t>.) 	</a:t>
            </a:r>
            <a:r>
              <a:rPr lang="ru-RU" sz="2200" b="1" dirty="0" smtClean="0">
                <a:latin typeface="Gabriola" panose="04040605051002020D02" pitchFamily="82" charset="0"/>
              </a:rPr>
              <a:t>			       Характеризуется  глубокими структурными 				</a:t>
            </a:r>
            <a:r>
              <a:rPr lang="ru-RU" sz="2200" b="1" dirty="0">
                <a:latin typeface="Gabriola" panose="04040605051002020D02" pitchFamily="82" charset="0"/>
              </a:rPr>
              <a:t> </a:t>
            </a:r>
            <a:r>
              <a:rPr lang="ru-RU" sz="2200" b="1" dirty="0" smtClean="0">
                <a:latin typeface="Gabriola" panose="04040605051002020D02" pitchFamily="82" charset="0"/>
              </a:rPr>
              <a:t>     изменениями </a:t>
            </a:r>
            <a:r>
              <a:rPr lang="ru-RU" sz="2200" b="1" dirty="0">
                <a:latin typeface="Gabriola" panose="04040605051002020D02" pitchFamily="82" charset="0"/>
              </a:rPr>
              <a:t>ГО. С сентября 1971 г.  </a:t>
            </a:r>
            <a:r>
              <a:rPr lang="ru-RU" sz="2200" b="1" dirty="0" smtClean="0">
                <a:latin typeface="Gabriola" panose="04040605051002020D02" pitchFamily="82" charset="0"/>
              </a:rPr>
              <a:t>Непосредственное 			      руководство  системой </a:t>
            </a:r>
            <a:r>
              <a:rPr lang="ru-RU" sz="2200" b="1" dirty="0">
                <a:latin typeface="Gabriola" panose="04040605051002020D02" pitchFamily="82" charset="0"/>
              </a:rPr>
              <a:t>ГО вновь, как и в 30-е годы, </a:t>
            </a:r>
            <a:r>
              <a:rPr lang="ru-RU" sz="2200" b="1" dirty="0" smtClean="0">
                <a:latin typeface="Gabriola" panose="04040605051002020D02" pitchFamily="82" charset="0"/>
              </a:rPr>
              <a:t>			      было </a:t>
            </a:r>
            <a:r>
              <a:rPr lang="ru-RU" sz="2200" b="1" dirty="0">
                <a:latin typeface="Gabriola" panose="04040605051002020D02" pitchFamily="82" charset="0"/>
              </a:rPr>
              <a:t>передано военному ведомству. </a:t>
            </a:r>
            <a:r>
              <a:rPr lang="ru-RU" sz="2200" b="1" dirty="0" smtClean="0">
                <a:latin typeface="Gabriola" panose="04040605051002020D02" pitchFamily="82" charset="0"/>
              </a:rPr>
              <a:t>			                                            Шестой </a:t>
            </a:r>
            <a:r>
              <a:rPr lang="ru-RU" sz="2200" b="1" dirty="0">
                <a:latin typeface="Gabriola" panose="04040605051002020D02" pitchFamily="82" charset="0"/>
              </a:rPr>
              <a:t>этап (октябрь 1971 - июль 1987 </a:t>
            </a:r>
            <a:r>
              <a:rPr lang="ru-RU" sz="2200" b="1" dirty="0" err="1">
                <a:latin typeface="Gabriola" panose="04040605051002020D02" pitchFamily="82" charset="0"/>
              </a:rPr>
              <a:t>г.г</a:t>
            </a:r>
            <a:r>
              <a:rPr lang="ru-RU" sz="2200" b="1" dirty="0">
                <a:latin typeface="Gabriola" panose="04040605051002020D02" pitchFamily="82" charset="0"/>
              </a:rPr>
              <a:t>.) связан с новыми структурными изменениями, связанными с усилением гонки вооружения и достижением СССР стратегического паритета.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096344" cy="225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816424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Gabriola" panose="04040605051002020D02" pitchFamily="82" charset="0"/>
              </a:rPr>
              <a:t>История создания гражданской обороны. Седьмой этап (август 1987 - декабрь 1991 г.) развития системы ГО является этапом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</a:t>
            </a:r>
            <a:r>
              <a:rPr lang="ru-RU" sz="2200" dirty="0">
                <a:latin typeface="Gabriola" panose="04040605051002020D02" pitchFamily="82" charset="0"/>
              </a:rPr>
              <a:t> 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148064" y="4365104"/>
            <a:ext cx="3816424" cy="2401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>
                <a:latin typeface="Gabriola" panose="04040605051002020D02" pitchFamily="82" charset="0"/>
              </a:rPr>
              <a:t>Восьмой этап (с декабря 1991 г. по настоящее время)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</a:t>
            </a:r>
            <a:r>
              <a:rPr lang="ru-RU" sz="2200" b="1" dirty="0" smtClean="0">
                <a:latin typeface="Gabriola" panose="04040605051002020D02" pitchFamily="82" charset="0"/>
              </a:rPr>
              <a:t>).</a:t>
            </a:r>
            <a:endParaRPr lang="ru-RU" sz="2200" b="1" dirty="0">
              <a:latin typeface="Gabriola" panose="04040605051002020D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94224" cy="2867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0 класс. ОБЖ. Гражданская оборона: основные понятия, определения и задачи  - Гражданская оборона: основные понятия, определения и задачи | Курсот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3" y="4839704"/>
            <a:ext cx="4756357" cy="201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4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772815"/>
            <a:ext cx="5184576" cy="25202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Gabriola" panose="04040605051002020D02" pitchFamily="82" charset="0"/>
              </a:rPr>
              <a:t> </a:t>
            </a:r>
            <a:r>
              <a:rPr lang="ru-RU" sz="2200" b="1" dirty="0" smtClean="0">
                <a:latin typeface="Gabriola" panose="04040605051002020D02" pitchFamily="82" charset="0"/>
              </a:rPr>
              <a:t>         В </a:t>
            </a:r>
            <a:r>
              <a:rPr lang="ru-RU" sz="2200" b="1" dirty="0">
                <a:latin typeface="Gabriola" panose="04040605051002020D02" pitchFamily="82" charset="0"/>
              </a:rPr>
              <a:t>ноябре 1991 г. на базе Госкомитета РСФСР по чрезвычайным ситуациям и Штаба ГО РСФСР был образован Государственный комитет по делам гражданской обороны, чрезвычайным ситуациям и ликвидации последствий стихийных бедствий, который (10 января 1994 Г.) был преобразован в министерство (МЧС России</a:t>
            </a:r>
            <a:r>
              <a:rPr lang="ru-RU" sz="2200" b="1" dirty="0"/>
              <a:t>).</a:t>
            </a:r>
          </a:p>
        </p:txBody>
      </p:sp>
      <p:pic>
        <p:nvPicPr>
          <p:cNvPr id="5122" name="Picture 2" descr="4 октября в России отмечают День войск гражданской обороны МЧС России -  ОРУЖИЕ РОССИИ Информационное агент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3281"/>
            <a:ext cx="2880320" cy="2250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здравления с Днем гражданской обороны МЧС России в прозе и официальные |  Общество | Селдон 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76" y="1772816"/>
            <a:ext cx="345411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563280"/>
            <a:ext cx="2736304" cy="2250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20" y="4563281"/>
            <a:ext cx="3072340" cy="2250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3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1844824"/>
            <a:ext cx="4038600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Gabriola" panose="04040605051002020D02" pitchFamily="82" charset="0"/>
              </a:rPr>
              <a:t>Дальнейшему развитию системы гражданской обороны послужило принятие в феврале 1998 г. Федерального закона "О гражданской обороне».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нига: &quot;Федеральный закон &quot;О гражданской обороне&quot;. Положение о гражданской  обороне в Российской Федерации&quot;. Купить книгу, читать рецензии | ISBN  978-5-4374-0684-7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67408"/>
            <a:ext cx="1519436" cy="232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3491880" y="3933056"/>
            <a:ext cx="533474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>
                <a:latin typeface="Gabriola" panose="04040605051002020D02" pitchFamily="82" charset="0"/>
              </a:rPr>
              <a:t>Гражданская оборона - это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</a:t>
            </a:r>
            <a:endParaRPr lang="ru-RU" sz="2200" b="1" dirty="0">
              <a:latin typeface="Gabriola" panose="04040605051002020D02" pitchFamily="82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" y="3429000"/>
            <a:ext cx="291712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5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8218596" cy="504055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>
                <a:latin typeface="Gabriola" panose="04040605051002020D02" pitchFamily="82" charset="0"/>
              </a:rPr>
              <a:t>обучение населения в области гражданской обороны</a:t>
            </a:r>
            <a:r>
              <a:rPr lang="ru-RU" sz="2200" dirty="0">
                <a:latin typeface="Gabriola" panose="04040605051002020D02" pitchFamily="82" charset="0"/>
              </a:rPr>
              <a:t>;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968451" y="682449"/>
            <a:ext cx="3207100" cy="9144002"/>
          </a:xfrm>
          <a:prstGeom prst="rtTriangl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0648"/>
            <a:ext cx="4067943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обороны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43248" y="2348880"/>
            <a:ext cx="8218596" cy="1158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оповещение населения об опасностях,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47440" y="3650899"/>
            <a:ext cx="8218596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эвакуация населения, материальных и культурных ценностей в безопасные районы;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64043" y="4293096"/>
            <a:ext cx="8218596" cy="504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предоставление населению убежищ и средств индивидуальной защиты;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543248" y="4941168"/>
            <a:ext cx="8218596" cy="50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проведение мероприятий по световой маскировке и другим видам маскировки;</a:t>
            </a:r>
            <a:endParaRPr lang="ru-RU" sz="2200" dirty="0">
              <a:latin typeface="Gabriola" panose="04040605051002020D02" pitchFamily="82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547440" y="5589240"/>
            <a:ext cx="821859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Gabriola" panose="04040605051002020D02" pitchFamily="82" charset="0"/>
              </a:rPr>
              <a:t>проведение аварийно-спасательных работ в случае возникновения опасностей для населения при ведении военных действий или вследствие этих действий, а также вследствие чрезвычайных ситуаций природного и техногенного характера;</a:t>
            </a:r>
            <a:endParaRPr lang="ru-RU" sz="2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951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История создания  гражданской обороны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Руководство гражданской обороной в федеральных органах исполнительной власти и организациях осуществляют руководители этих органов и организаций.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Владимирович Тепляков</dc:creator>
  <cp:lastModifiedBy>Батюкова Дарья Сергеевна</cp:lastModifiedBy>
  <cp:revision>20</cp:revision>
  <dcterms:created xsi:type="dcterms:W3CDTF">2020-10-14T11:33:13Z</dcterms:created>
  <dcterms:modified xsi:type="dcterms:W3CDTF">2021-10-01T04:07:33Z</dcterms:modified>
</cp:coreProperties>
</file>